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ppt/comments/comment13.xml" ContentType="application/vnd.openxmlformats-officedocument.presentationml.comments+xml"/>
  <Override PartName="/ppt/comments/comment14.xml" ContentType="application/vnd.openxmlformats-officedocument.presentationml.comments+xml"/>
  <Override PartName="/ppt/comments/comment15.xml" ContentType="application/vnd.openxmlformats-officedocument.presentationml.comments+xml"/>
  <Override PartName="/ppt/comments/comment1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79" r:id="rId2"/>
  </p:sldMasterIdLst>
  <p:notesMasterIdLst>
    <p:notesMasterId r:id="rId21"/>
  </p:notesMasterIdLst>
  <p:handoutMasterIdLst>
    <p:handoutMasterId r:id="rId22"/>
  </p:handoutMasterIdLst>
  <p:sldIdLst>
    <p:sldId id="269" r:id="rId3"/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9" r:id="rId16"/>
    <p:sldId id="286" r:id="rId17"/>
    <p:sldId id="287" r:id="rId18"/>
    <p:sldId id="288" r:id="rId19"/>
    <p:sldId id="290" r:id="rId20"/>
  </p:sldIdLst>
  <p:sldSz cx="12192000" cy="6858000"/>
  <p:notesSz cx="6858000" cy="9144000"/>
  <p:defaultTextStyle>
    <a:defPPr>
      <a:defRPr lang="de-DE"/>
    </a:defPPr>
    <a:lvl1pPr marL="0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1pPr>
    <a:lvl2pPr marL="402325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2pPr>
    <a:lvl3pPr marL="804649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3pPr>
    <a:lvl4pPr marL="1206974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4pPr>
    <a:lvl5pPr marL="1609298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5pPr>
    <a:lvl6pPr marL="2011623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6pPr>
    <a:lvl7pPr marL="241394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7pPr>
    <a:lvl8pPr marL="2816272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8pPr>
    <a:lvl9pPr marL="3218597" algn="l" defTabSz="804649" rtl="0" eaLnBrk="1" latinLnBrk="0" hangingPunct="1">
      <a:defRPr sz="158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 Retzlaff" initials="MR" lastIdx="29" clrIdx="0">
    <p:extLst>
      <p:ext uri="{19B8F6BF-5375-455C-9EA6-DF929625EA0E}">
        <p15:presenceInfo xmlns:p15="http://schemas.microsoft.com/office/powerpoint/2012/main" userId="874654ead53cf3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262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34"/>
  </p:normalViewPr>
  <p:slideViewPr>
    <p:cSldViewPr snapToGrid="0" snapToObjects="1" showGuides="1">
      <p:cViewPr varScale="1">
        <p:scale>
          <a:sx n="101" d="100"/>
          <a:sy n="101" d="100"/>
        </p:scale>
        <p:origin x="14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20" d="100"/>
          <a:sy n="120" d="100"/>
        </p:scale>
        <p:origin x="379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0:52.259" idx="1">
    <p:pos x="5485" y="763"/>
    <p:text>[1]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1:13.354" idx="2">
    <p:pos x="4637" y="1655"/>
    <p:text>[2]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1:21.059" idx="3">
    <p:pos x="6838" y="2432"/>
    <p:text>[3]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1:28.474" idx="4">
    <p:pos x="4502" y="3144"/>
    <p:text>[4]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41.276" idx="17">
    <p:pos x="3723" y="2105"/>
    <p:text>[6]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45.563" idx="18">
    <p:pos x="7084" y="2105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51.607" idx="19">
    <p:pos x="4048" y="2160"/>
    <p:text>[6]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7:55.462" idx="20">
    <p:pos x="7251" y="2160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03.645" idx="21">
    <p:pos x="6754" y="2436"/>
    <p:text>github screenshot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8:21.498" idx="22">
    <p:pos x="1778" y="869"/>
    <p:text>[15]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0:33.534" idx="23">
    <p:pos x="2991" y="2764"/>
    <p:text>[16]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0:39.350" idx="24">
    <p:pos x="6201" y="2801"/>
    <p:text>[17]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0:45.404" idx="25">
    <p:pos x="2912" y="2160"/>
    <p:text>[18]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0:49.705" idx="26">
    <p:pos x="5601" y="2160"/>
    <p:text>[19]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59.754" idx="28">
    <p:pos x="6389" y="2876"/>
    <p:text>[4]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12:05.198" idx="29">
    <p:pos x="2074" y="2802"/>
    <p:text>[20]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11:46.972" idx="27">
    <p:pos x="6240" y="1757"/>
    <p:text>[21]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3:30.535" idx="5">
    <p:pos x="2945" y="2213"/>
    <p:text>[5]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3:39.682" idx="6">
    <p:pos x="6871" y="0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4:28.327" idx="7">
    <p:pos x="5448" y="2333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4:35.836" idx="8">
    <p:pos x="5956" y="1786"/>
    <p:text>[7]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5:02.082" idx="9">
    <p:pos x="2410" y="396"/>
    <p:text>[8]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5:08.155" idx="10">
    <p:pos x="6838" y="1952"/>
    <p:text>[9]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5:51.611" idx="11">
    <p:pos x="6616" y="869"/>
    <p:text>[10]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5:56.132" idx="12">
    <p:pos x="6572" y="2213"/>
    <p:text>[11]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6:27.677" idx="13">
    <p:pos x="2251" y="376"/>
    <p:text>[12]</p:text>
    <p:extLst>
      <p:ext uri="{C676402C-5697-4E1C-873F-D02D1690AC5C}">
        <p15:threadingInfo xmlns:p15="http://schemas.microsoft.com/office/powerpoint/2012/main" timeZoneBias="-120"/>
      </p:ext>
    </p:extLst>
  </p:cm>
  <p:cm authorId="1" dt="2019-10-18T21:06:31.965" idx="14">
    <p:pos x="4481" y="2031"/>
    <p:text>[13]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11.615" idx="15">
    <p:pos x="7129" y="378"/>
    <p:text>[14]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18T21:07:36.784" idx="16">
    <p:pos x="5447" y="2348"/>
    <p:text>[6]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AFE3A-2CA8-F64E-AFD3-48D0B181CB4E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5372B8-5F40-0C4C-B862-72A561C79A7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7951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E4A54A-5FDC-3640-9346-2A564B830E0C}" type="datetimeFigureOut">
              <a:rPr lang="de-DE" smtClean="0"/>
              <a:t>18.10.2019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B8625A-4FE3-C044-A0AF-218DCEFA63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779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6430" y="600658"/>
            <a:ext cx="9528944" cy="54927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>
                <a:solidFill>
                  <a:srgbClr val="626254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6431" y="1378990"/>
            <a:ext cx="9523828" cy="42672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defRPr sz="2200">
                <a:solidFill>
                  <a:srgbClr val="626254"/>
                </a:solidFill>
              </a:defRPr>
            </a:lvl1pPr>
            <a:lvl2pPr>
              <a:defRPr>
                <a:solidFill>
                  <a:srgbClr val="626254"/>
                </a:solidFill>
              </a:defRPr>
            </a:lvl2pPr>
            <a:lvl3pPr>
              <a:defRPr>
                <a:solidFill>
                  <a:srgbClr val="626254"/>
                </a:solidFill>
              </a:defRPr>
            </a:lvl3pPr>
            <a:lvl4pPr>
              <a:defRPr>
                <a:solidFill>
                  <a:srgbClr val="626254"/>
                </a:solidFill>
              </a:defRPr>
            </a:lvl4pPr>
            <a:lvl5pPr>
              <a:defRPr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3767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ild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52"/>
          <a:stretch/>
        </p:blipFill>
        <p:spPr>
          <a:xfrm>
            <a:off x="0" y="0"/>
            <a:ext cx="12174830" cy="6858000"/>
          </a:xfrm>
          <a:prstGeom prst="rect">
            <a:avLst/>
          </a:prstGeom>
        </p:spPr>
      </p:pic>
      <p:sp>
        <p:nvSpPr>
          <p:cNvPr id="7" name="Textplatzhalt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1338386" y="4126534"/>
            <a:ext cx="4622974" cy="14922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2200" baseline="0">
                <a:solidFill>
                  <a:srgbClr val="626254"/>
                </a:solidFill>
                <a:latin typeface="Arial" charset="0"/>
              </a:defRPr>
            </a:lvl1pPr>
            <a:lvl2pPr marL="4572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20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26. Juni 2017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6228783" y="4035191"/>
            <a:ext cx="5509300" cy="57656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buFontTx/>
              <a:buNone/>
              <a:defRPr sz="3000" baseline="0">
                <a:solidFill>
                  <a:schemeClr val="bg1"/>
                </a:solidFill>
                <a:latin typeface="Arial" charset="0"/>
              </a:defRPr>
            </a:lvl1pPr>
            <a:lvl2pPr marL="4572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2pPr>
            <a:lvl3pPr marL="9144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3pPr>
            <a:lvl4pPr marL="13716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4pPr>
            <a:lvl5pPr marL="1828800" indent="0">
              <a:buFontTx/>
              <a:buNone/>
              <a:defRPr sz="3600" baseline="0">
                <a:solidFill>
                  <a:srgbClr val="626254"/>
                </a:solidFill>
                <a:latin typeface="Arial" charset="0"/>
              </a:defRPr>
            </a:lvl5pPr>
          </a:lstStyle>
          <a:p>
            <a:pPr lvl="0"/>
            <a:r>
              <a:rPr lang="de-DE" dirty="0"/>
              <a:t>Fakultätsmarke eingeben</a:t>
            </a:r>
          </a:p>
        </p:txBody>
      </p:sp>
      <p:sp>
        <p:nvSpPr>
          <p:cNvPr id="9" name="Textplatzhalter 2"/>
          <p:cNvSpPr>
            <a:spLocks noGrp="1"/>
          </p:cNvSpPr>
          <p:nvPr>
            <p:ph type="body" sz="quarter" idx="15" hasCustomPrompt="1"/>
          </p:nvPr>
        </p:nvSpPr>
        <p:spPr>
          <a:xfrm>
            <a:off x="6228785" y="4929326"/>
            <a:ext cx="5509298" cy="147147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rgbClr val="626254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>
              <a:buNone/>
              <a:defRPr sz="3000">
                <a:solidFill>
                  <a:srgbClr val="626254"/>
                </a:solidFill>
              </a:defRPr>
            </a:lvl2pPr>
            <a:lvl3pPr marL="914400" indent="0">
              <a:buNone/>
              <a:defRPr sz="3000">
                <a:solidFill>
                  <a:srgbClr val="626254"/>
                </a:solidFill>
              </a:defRPr>
            </a:lvl3pPr>
            <a:lvl4pPr marL="1371600" indent="0">
              <a:buNone/>
              <a:defRPr sz="3000">
                <a:solidFill>
                  <a:srgbClr val="626254"/>
                </a:solidFill>
              </a:defRPr>
            </a:lvl4pPr>
            <a:lvl5pPr marL="1828800" indent="0">
              <a:buNone/>
              <a:defRPr sz="3000">
                <a:solidFill>
                  <a:srgbClr val="626254"/>
                </a:solidFill>
              </a:defRPr>
            </a:lvl5pPr>
          </a:lstStyle>
          <a:p>
            <a:pPr lvl="0"/>
            <a:r>
              <a:rPr lang="de-DE" dirty="0"/>
              <a:t>Namen der Referenten eingeben</a:t>
            </a:r>
          </a:p>
        </p:txBody>
      </p:sp>
      <p:pic>
        <p:nvPicPr>
          <p:cNvPr id="10" name="Bild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6">
            <a:extLst>
              <a:ext uri="{FF2B5EF4-FFF2-40B4-BE49-F238E27FC236}">
                <a16:creationId xmlns:a16="http://schemas.microsoft.com/office/drawing/2014/main" id="{24EA107B-81B0-7240-B748-B5AC8894A0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016" y="6117336"/>
            <a:ext cx="1377788" cy="627582"/>
          </a:xfrm>
          <a:prstGeom prst="rect">
            <a:avLst/>
          </a:prstGeom>
        </p:spPr>
      </p:pic>
      <p:sp>
        <p:nvSpPr>
          <p:cNvPr id="9" name="Textplatzhalter 13">
            <a:extLst>
              <a:ext uri="{FF2B5EF4-FFF2-40B4-BE49-F238E27FC236}">
                <a16:creationId xmlns:a16="http://schemas.microsoft.com/office/drawing/2014/main" id="{A3E67D81-A08E-EC4B-8486-3AC4502262BE}"/>
              </a:ext>
            </a:extLst>
          </p:cNvPr>
          <p:cNvSpPr txBox="1">
            <a:spLocks/>
          </p:cNvSpPr>
          <p:nvPr userDrawn="1"/>
        </p:nvSpPr>
        <p:spPr>
          <a:xfrm>
            <a:off x="3687989" y="6190488"/>
            <a:ext cx="2203015" cy="393192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 err="1"/>
              <a:t>git</a:t>
            </a:r>
            <a:r>
              <a:rPr lang="de-DE" sz="1000" dirty="0"/>
              <a:t> - Versionskontrolle</a:t>
            </a:r>
          </a:p>
        </p:txBody>
      </p:sp>
      <p:sp>
        <p:nvSpPr>
          <p:cNvPr id="10" name="Textplatzhalter 13">
            <a:extLst>
              <a:ext uri="{FF2B5EF4-FFF2-40B4-BE49-F238E27FC236}">
                <a16:creationId xmlns:a16="http://schemas.microsoft.com/office/drawing/2014/main" id="{E19C7962-84F0-B349-BF6B-8D1C8500CD82}"/>
              </a:ext>
            </a:extLst>
          </p:cNvPr>
          <p:cNvSpPr txBox="1">
            <a:spLocks/>
          </p:cNvSpPr>
          <p:nvPr userDrawn="1"/>
        </p:nvSpPr>
        <p:spPr>
          <a:xfrm>
            <a:off x="6096000" y="6190488"/>
            <a:ext cx="2203015" cy="156936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de-DE" sz="1000" dirty="0"/>
              <a:t>Fakultät der Technik</a:t>
            </a:r>
          </a:p>
        </p:txBody>
      </p:sp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40436BCE-D2D6-EA44-BAE1-EC3C5EF96EF3}"/>
              </a:ext>
            </a:extLst>
          </p:cNvPr>
          <p:cNvSpPr txBox="1">
            <a:spLocks/>
          </p:cNvSpPr>
          <p:nvPr userDrawn="1"/>
        </p:nvSpPr>
        <p:spPr>
          <a:xfrm>
            <a:off x="1335024" y="6190488"/>
            <a:ext cx="2203015" cy="1569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rgbClr val="62625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575FACC-40E9-DA4B-952F-1C2D0A68B874}" type="slidenum">
              <a:rPr lang="de-DE" sz="1000" smtClean="0"/>
              <a:pPr/>
              <a:t>‹Nr.›</a:t>
            </a:fld>
            <a:r>
              <a:rPr lang="de-DE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5166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0" kern="1200">
          <a:solidFill>
            <a:srgbClr val="62625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548" userDrawn="1">
          <p15:clr>
            <a:srgbClr val="F26B43"/>
          </p15:clr>
        </p15:guide>
        <p15:guide id="2" pos="853" userDrawn="1">
          <p15:clr>
            <a:srgbClr val="F26B43"/>
          </p15:clr>
        </p15:guide>
        <p15:guide id="3" pos="6844" userDrawn="1">
          <p15:clr>
            <a:srgbClr val="F26B43"/>
          </p15:clr>
        </p15:guide>
        <p15:guide id="4" orient="horz" pos="864" userDrawn="1">
          <p15:clr>
            <a:srgbClr val="F26B43"/>
          </p15:clr>
        </p15:guide>
        <p15:guide id="6" pos="3756" userDrawn="1">
          <p15:clr>
            <a:srgbClr val="F26B43"/>
          </p15:clr>
        </p15:guide>
        <p15:guide id="7" pos="392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92" y="183740"/>
            <a:ext cx="2316793" cy="105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34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3" userDrawn="1">
          <p15:clr>
            <a:srgbClr val="F26B43"/>
          </p15:clr>
        </p15:guide>
        <p15:guide id="3" pos="7391" userDrawn="1">
          <p15:clr>
            <a:srgbClr val="F26B43"/>
          </p15:clr>
        </p15:guide>
        <p15:guide id="4" orient="horz" pos="228" userDrawn="1">
          <p15:clr>
            <a:srgbClr val="F26B43"/>
          </p15:clr>
        </p15:guide>
        <p15:guide id="5" orient="horz" pos="4083" userDrawn="1">
          <p15:clr>
            <a:srgbClr val="F26B43"/>
          </p15:clr>
        </p15:guide>
        <p15:guide id="7" pos="3756" userDrawn="1">
          <p15:clr>
            <a:srgbClr val="F26B43"/>
          </p15:clr>
        </p15:guide>
        <p15:guide id="8" pos="392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3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5.xml"/><Relationship Id="rId4" Type="http://schemas.openxmlformats.org/officeDocument/2006/relationships/image" Target="../media/image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6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2">
            <a:extLst>
              <a:ext uri="{FF2B5EF4-FFF2-40B4-BE49-F238E27FC236}">
                <a16:creationId xmlns:a16="http://schemas.microsoft.com/office/drawing/2014/main" id="{DB90684E-4F48-C141-A043-7DA02DBB5F88}"/>
              </a:ext>
            </a:extLst>
          </p:cNvPr>
          <p:cNvSpPr txBox="1">
            <a:spLocks/>
          </p:cNvSpPr>
          <p:nvPr/>
        </p:nvSpPr>
        <p:spPr>
          <a:xfrm>
            <a:off x="6228783" y="3501791"/>
            <a:ext cx="5509300" cy="304162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Tx/>
              <a:buNone/>
              <a:defRPr sz="3000" kern="1200" baseline="0">
                <a:solidFill>
                  <a:schemeClr val="bg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3600" kern="1200" baseline="0">
                <a:solidFill>
                  <a:srgbClr val="626254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rgbClr val="626254"/>
                </a:solidFill>
              </a:rPr>
              <a:t>Hochschule Pforzheim</a:t>
            </a:r>
            <a:br>
              <a:rPr lang="de-DE" dirty="0"/>
            </a:br>
            <a:r>
              <a:rPr lang="de-DE" dirty="0"/>
              <a:t>Fakultät der Technik</a:t>
            </a:r>
          </a:p>
          <a:p>
            <a:br>
              <a:rPr lang="de-DE" dirty="0"/>
            </a:br>
            <a:r>
              <a:rPr lang="de-DE" dirty="0" err="1">
                <a:solidFill>
                  <a:srgbClr val="626254"/>
                </a:solidFill>
              </a:rPr>
              <a:t>git</a:t>
            </a:r>
            <a:r>
              <a:rPr lang="de-DE" dirty="0">
                <a:solidFill>
                  <a:srgbClr val="626254"/>
                </a:solidFill>
              </a:rPr>
              <a:t> - Versionskontrolle</a:t>
            </a:r>
          </a:p>
          <a:p>
            <a:r>
              <a:rPr lang="de-DE" sz="2400" dirty="0">
                <a:solidFill>
                  <a:srgbClr val="626254"/>
                </a:solidFill>
              </a:rPr>
              <a:t>Lennart </a:t>
            </a:r>
            <a:r>
              <a:rPr lang="de-DE" sz="2400" dirty="0" err="1">
                <a:solidFill>
                  <a:srgbClr val="626254"/>
                </a:solidFill>
              </a:rPr>
              <a:t>Kaussen</a:t>
            </a:r>
            <a:endParaRPr lang="de-DE" sz="2400" dirty="0">
              <a:solidFill>
                <a:srgbClr val="626254"/>
              </a:solidFill>
            </a:endParaRPr>
          </a:p>
          <a:p>
            <a:r>
              <a:rPr lang="de-DE" sz="2400" dirty="0">
                <a:solidFill>
                  <a:srgbClr val="626254"/>
                </a:solidFill>
              </a:rPr>
              <a:t>Marc Retzlaff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3"/>
          </p:nvPr>
        </p:nvSpPr>
        <p:spPr>
          <a:xfrm>
            <a:off x="1338386" y="3593134"/>
            <a:ext cx="4622974" cy="1492250"/>
          </a:xfrm>
        </p:spPr>
        <p:txBody>
          <a:bodyPr/>
          <a:lstStyle/>
          <a:p>
            <a:r>
              <a:rPr lang="en-US" dirty="0"/>
              <a:t>7/17/2019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51906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BED8A3-6376-49CE-82E9-C0C916A9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Merge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7E7841-13EB-4D8E-A95B-341245709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Drei-Wege-</a:t>
            </a:r>
            <a:r>
              <a:rPr lang="de-DE" dirty="0" err="1"/>
              <a:t>Merge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Änderungen aus zwei Pfaden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Erstellt neuen Commit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52366A9-9041-4856-BEFF-D96084995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65"/>
          <a:stretch/>
        </p:blipFill>
        <p:spPr>
          <a:xfrm>
            <a:off x="3545572" y="3728208"/>
            <a:ext cx="5100856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91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6003B2-9F24-4616-9352-7A0DCC1A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Rebase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C10AA7-8A0F-4CC0-BF59-026952335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auf gewünschten Pfad angewandt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Hauptpfad statt Nebenpfade</a:t>
            </a:r>
          </a:p>
          <a:p>
            <a:endParaRPr lang="de-DE" dirty="0"/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C39D3632-8341-491F-998C-0C287E1A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994" y="3342314"/>
            <a:ext cx="4343400" cy="24384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5A6AD43-0B47-4414-824C-D17B27983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57" y="3342314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5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880F5A-383A-49FB-96D0-9A6CD9846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Squash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69E3154-54E5-4CF5-9A81-2C385AB56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Führt mehrere </a:t>
            </a:r>
            <a:r>
              <a:rPr lang="de-DE" dirty="0" err="1"/>
              <a:t>Commits</a:t>
            </a:r>
            <a:r>
              <a:rPr lang="de-DE" dirty="0"/>
              <a:t> zusammen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Pull </a:t>
            </a:r>
            <a:r>
              <a:rPr lang="de-DE" dirty="0" err="1"/>
              <a:t>Requests</a:t>
            </a:r>
            <a:endParaRPr lang="de-DE" dirty="0"/>
          </a:p>
        </p:txBody>
      </p:sp>
      <p:pic>
        <p:nvPicPr>
          <p:cNvPr id="9" name="Grafik 8" descr="Ein Bild, das Uhr, Anzeige enthält.&#10;&#10;Automatisch generierte Beschreibung">
            <a:extLst>
              <a:ext uri="{FF2B5EF4-FFF2-40B4-BE49-F238E27FC236}">
                <a16:creationId xmlns:a16="http://schemas.microsoft.com/office/drawing/2014/main" id="{B1C13ACC-0680-445C-B217-08BBF7507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163" y="3429000"/>
            <a:ext cx="5674803" cy="2087284"/>
          </a:xfrm>
          <a:prstGeom prst="rect">
            <a:avLst/>
          </a:prstGeom>
        </p:spPr>
      </p:pic>
      <p:pic>
        <p:nvPicPr>
          <p:cNvPr id="11" name="Grafik 10" descr="Ein Bild, das Messanzeige, Uhr enthält.&#10;&#10;Automatisch generierte Beschreibung">
            <a:extLst>
              <a:ext uri="{FF2B5EF4-FFF2-40B4-BE49-F238E27FC236}">
                <a16:creationId xmlns:a16="http://schemas.microsoft.com/office/drawing/2014/main" id="{9371DFC4-1A6B-4698-A39C-6A6675A53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1234" y="3429000"/>
            <a:ext cx="4499995" cy="214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9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EFF18-819C-435A-AE30-D290A4FF3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Pull </a:t>
            </a:r>
            <a:r>
              <a:rPr lang="de-DE" dirty="0" err="1"/>
              <a:t>Requests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F03015-B8A0-449B-B393-DF7DF7939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Viertes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Commit wird vorgemerkt im Repository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Administrator gibt Commit frei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Anwendung: Automatisches Code Review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5236598-28E2-40E5-B808-D498DEB85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4455" y="508379"/>
            <a:ext cx="549270" cy="549270"/>
          </a:xfrm>
          <a:prstGeom prst="rect">
            <a:avLst/>
          </a:prstGeom>
        </p:spPr>
      </p:pic>
      <p:pic>
        <p:nvPicPr>
          <p:cNvPr id="7" name="Grafik 6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31EB808-0178-446A-96B5-FD38236821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261"/>
          <a:stretch/>
        </p:blipFill>
        <p:spPr>
          <a:xfrm>
            <a:off x="5311601" y="3867325"/>
            <a:ext cx="5410955" cy="18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3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1B206-F9E9-4A60-A9DE-85CD6E714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BDFBCB5-2D87-4336-9288-DB95E45DC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Fork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Patches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Tags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Common </a:t>
            </a:r>
            <a:r>
              <a:rPr lang="de-DE" dirty="0" err="1"/>
              <a:t>practices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Continuous</a:t>
            </a:r>
            <a:r>
              <a:rPr lang="de-DE" dirty="0"/>
              <a:t> Integration, </a:t>
            </a:r>
            <a:r>
              <a:rPr lang="de-DE" dirty="0" err="1"/>
              <a:t>Continuous</a:t>
            </a:r>
            <a:r>
              <a:rPr lang="de-DE" dirty="0"/>
              <a:t> </a:t>
            </a:r>
            <a:r>
              <a:rPr lang="de-DE" dirty="0" err="1"/>
              <a:t>Delivery</a:t>
            </a:r>
            <a:endParaRPr lang="de-DE" dirty="0"/>
          </a:p>
        </p:txBody>
      </p:sp>
      <p:pic>
        <p:nvPicPr>
          <p:cNvPr id="5" name="Grafik 4" descr="Ein Bild, das Zeichnung, Schild enthält.&#10;&#10;Automatisch generierte Beschreibung">
            <a:extLst>
              <a:ext uri="{FF2B5EF4-FFF2-40B4-BE49-F238E27FC236}">
                <a16:creationId xmlns:a16="http://schemas.microsoft.com/office/drawing/2014/main" id="{35160C31-83B8-4FFE-849C-32EB356A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23" y="4387142"/>
            <a:ext cx="1259048" cy="125904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C2746F8-2159-4075-9286-C3B999EC4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811" y="1378990"/>
            <a:ext cx="310377" cy="4138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B68E003-7DAE-43D0-8032-24B5D6E087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6763" y="4446119"/>
            <a:ext cx="3547017" cy="114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45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E20BE0-28F2-4D0E-8B41-F9E119AB5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Tools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F14215-92DD-473B-B659-3CD7DA667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Github</a:t>
            </a:r>
            <a:endParaRPr lang="de-DE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GitKraken</a:t>
            </a:r>
            <a:r>
              <a:rPr lang="de-DE" dirty="0"/>
              <a:t> (Windows und Linux)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Premium Accounts als Student </a:t>
            </a:r>
            <a:r>
              <a:rPr lang="de-DE"/>
              <a:t>oder gemeinnützige </a:t>
            </a:r>
            <a:r>
              <a:rPr lang="de-DE" dirty="0"/>
              <a:t>Organisation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AEABEE-CB99-440C-AFE6-3E827295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07" y="3429000"/>
            <a:ext cx="2050408" cy="1794545"/>
          </a:xfrm>
          <a:prstGeom prst="rect">
            <a:avLst/>
          </a:prstGeom>
        </p:spPr>
      </p:pic>
      <p:pic>
        <p:nvPicPr>
          <p:cNvPr id="7" name="Grafik 6" descr="Ein Bild, das Teller enthält.&#10;&#10;Automatisch generierte Beschreibung">
            <a:extLst>
              <a:ext uri="{FF2B5EF4-FFF2-40B4-BE49-F238E27FC236}">
                <a16:creationId xmlns:a16="http://schemas.microsoft.com/office/drawing/2014/main" id="{3FE576C9-D064-4086-B5B9-A99B81284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40" y="3429000"/>
            <a:ext cx="1987039" cy="179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69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507547-70A1-42DB-9468-FF86C8137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Subversion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030895C0-7A7F-4157-9053-0AF7A6B4D981}"/>
              </a:ext>
            </a:extLst>
          </p:cNvPr>
          <p:cNvSpPr/>
          <p:nvPr/>
        </p:nvSpPr>
        <p:spPr>
          <a:xfrm>
            <a:off x="1336430" y="171547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Dezentrales</a:t>
            </a:r>
            <a:r>
              <a:rPr lang="en-US" sz="2000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Copy Modify Merge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Offline </a:t>
            </a:r>
            <a:r>
              <a:rPr lang="en-US" sz="2000" dirty="0" err="1"/>
              <a:t>arbeiten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DevOps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Open Source approach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New ways / workflows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0F2A97B-3621-475F-8430-B9E68463F812}"/>
              </a:ext>
            </a:extLst>
          </p:cNvPr>
          <p:cNvSpPr/>
          <p:nvPr/>
        </p:nvSpPr>
        <p:spPr>
          <a:xfrm>
            <a:off x="6096000" y="171120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Zentrales</a:t>
            </a:r>
            <a:r>
              <a:rPr lang="en-US" sz="2000" dirty="0"/>
              <a:t> Repository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Lock Modify Unlock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Single point of failure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 err="1"/>
              <a:t>Einfache</a:t>
            </a:r>
            <a:r>
              <a:rPr lang="en-US" sz="2000" dirty="0"/>
              <a:t> </a:t>
            </a:r>
            <a:r>
              <a:rPr lang="en-US" sz="2000" dirty="0" err="1"/>
              <a:t>Kommandozeile</a:t>
            </a:r>
            <a:endParaRPr lang="en-US" sz="20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Access Controls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7FD5A0-349E-4B59-A28C-CDFB1F68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05" y="4448816"/>
            <a:ext cx="926083" cy="92608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48FFA0-DDEA-4476-B785-E9EE8A33C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4565937"/>
            <a:ext cx="4046290" cy="58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034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43DD13-D061-49BF-A875-D97D9C399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 der Arbeit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91F23B-36B3-48D8-8B20-3DC2396F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Präsentationsmaterial ( 90min 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Dokumentation</a:t>
            </a:r>
          </a:p>
        </p:txBody>
      </p:sp>
      <p:pic>
        <p:nvPicPr>
          <p:cNvPr id="6" name="Grafik 5" descr="Ein Bild, das Mann, Person, haltend, suchend enthält.&#10;&#10;Automatisch generierte Beschreibung">
            <a:extLst>
              <a:ext uri="{FF2B5EF4-FFF2-40B4-BE49-F238E27FC236}">
                <a16:creationId xmlns:a16="http://schemas.microsoft.com/office/drawing/2014/main" id="{C4C9A6ED-6827-4CEF-8038-D75ED95F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869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17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B4BDE2-7381-46FB-AB3F-73CB5C850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6430" y="540912"/>
            <a:ext cx="9528944" cy="549271"/>
          </a:xfrm>
        </p:spPr>
        <p:txBody>
          <a:bodyPr/>
          <a:lstStyle/>
          <a:p>
            <a:r>
              <a:rPr lang="de-DE" dirty="0"/>
              <a:t>Sources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F6D7D88-D093-4E02-8662-AED7BD45BD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8990"/>
            <a:ext cx="3876089" cy="4267200"/>
          </a:xfrm>
        </p:spPr>
        <p:txBody>
          <a:bodyPr/>
          <a:lstStyle/>
          <a:p>
            <a:r>
              <a:rPr lang="de-DE" sz="800" dirty="0"/>
              <a:t>[1] https://de.wikipedia.org/wiki/Datei:Git-logo.svg</a:t>
            </a:r>
          </a:p>
          <a:p>
            <a:r>
              <a:rPr lang="de-DE" sz="800" dirty="0"/>
              <a:t>[2] https://about.gitlab.com/press/press-kit/</a:t>
            </a:r>
          </a:p>
          <a:p>
            <a:r>
              <a:rPr lang="de-DE" sz="800" dirty="0"/>
              <a:t>[3] https://upload.wikimedia.org/wikipedia/commons/4/4e/PTC_Integrity.png</a:t>
            </a:r>
          </a:p>
          <a:p>
            <a:r>
              <a:rPr lang="de-DE" sz="800" dirty="0"/>
              <a:t>[4] https://upload.wikimedia.org/wikipedia/commons/3/30/Subversion_logo.svg</a:t>
            </a:r>
          </a:p>
          <a:p>
            <a:r>
              <a:rPr lang="de-DE" sz="800" dirty="0"/>
              <a:t>[5] https://www.pngfly.com/png-87gk6i/</a:t>
            </a:r>
          </a:p>
          <a:p>
            <a:r>
              <a:rPr lang="de-DE" sz="800" dirty="0"/>
              <a:t>[6] https://codesandbox.io/s/5243r3n82l?from-embed</a:t>
            </a:r>
          </a:p>
          <a:p>
            <a:r>
              <a:rPr lang="de-DE" sz="800" dirty="0"/>
              <a:t>[7] https://www.pngfly.com/png-kvhyqn/</a:t>
            </a:r>
          </a:p>
          <a:p>
            <a:r>
              <a:rPr lang="de-DE" sz="800" dirty="0"/>
              <a:t>[8] https://www.pngfly.com/png-hj6fzd/</a:t>
            </a:r>
          </a:p>
          <a:p>
            <a:r>
              <a:rPr lang="de-DE" sz="800" dirty="0"/>
              <a:t>[9] https://www.pngfly.com/png-pb70sq/</a:t>
            </a:r>
          </a:p>
          <a:p>
            <a:r>
              <a:rPr lang="de-DE" sz="800" dirty="0"/>
              <a:t>[10] https://www.pngfly.com/png-7ew1f8/</a:t>
            </a:r>
          </a:p>
          <a:p>
            <a:r>
              <a:rPr lang="de-DE" sz="800" dirty="0"/>
              <a:t>[11] https://www.pngfly.com/png-29t3hg/</a:t>
            </a:r>
          </a:p>
          <a:p>
            <a:r>
              <a:rPr lang="de-DE" sz="800" dirty="0"/>
              <a:t>[12] https://www.pngfly.com/png-lgocpp/</a:t>
            </a:r>
          </a:p>
          <a:p>
            <a:r>
              <a:rPr lang="de-DE" sz="800" dirty="0"/>
              <a:t>[13] https://www.pngfly.com/png-add5yx/</a:t>
            </a:r>
          </a:p>
          <a:p>
            <a:r>
              <a:rPr lang="de-DE" sz="800" dirty="0"/>
              <a:t>[14] https://www.toptal.com/software/trunk-based-development-git-flow</a:t>
            </a:r>
          </a:p>
          <a:p>
            <a:r>
              <a:rPr lang="de-DE" sz="800" dirty="0"/>
              <a:t>[15] https://www.pngfly.com/png-pctgnw/</a:t>
            </a:r>
          </a:p>
          <a:p>
            <a:endParaRPr lang="de-DE" sz="8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459A95C-59A5-4DA5-9275-91B5214DB09B}"/>
              </a:ext>
            </a:extLst>
          </p:cNvPr>
          <p:cNvSpPr txBox="1"/>
          <p:nvPr/>
        </p:nvSpPr>
        <p:spPr>
          <a:xfrm>
            <a:off x="5495925" y="1343165"/>
            <a:ext cx="4638675" cy="1690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[16] https://upload.wikimedia.org/wikipedia/commons/8/86/Teamcity_Logo.png</a:t>
            </a:r>
          </a:p>
          <a:p>
            <a:endParaRPr lang="de-DE" sz="800" dirty="0"/>
          </a:p>
          <a:p>
            <a:r>
              <a:rPr lang="de-DE" sz="800" dirty="0"/>
              <a:t>[17] https://upload.wikimedia.org/wikipedia/commons/e/e3/Jenkins_logo_with_title.svg</a:t>
            </a:r>
          </a:p>
          <a:p>
            <a:endParaRPr lang="de-DE" sz="800" dirty="0"/>
          </a:p>
          <a:p>
            <a:r>
              <a:rPr lang="de-DE" sz="800" dirty="0"/>
              <a:t>[18] https://www.stickpng.com/img/icons-logos-emojis/tech-companies/gitkraken-logo</a:t>
            </a:r>
          </a:p>
          <a:p>
            <a:endParaRPr lang="de-DE" sz="800" dirty="0"/>
          </a:p>
          <a:p>
            <a:r>
              <a:rPr lang="de-DE" sz="800" dirty="0"/>
              <a:t>[19] http://pngimg.com/download/73352</a:t>
            </a:r>
          </a:p>
          <a:p>
            <a:endParaRPr lang="de-DE" sz="800" dirty="0"/>
          </a:p>
          <a:p>
            <a:r>
              <a:rPr lang="de-DE" sz="800" dirty="0"/>
              <a:t>[20] https://www.iconfinder.com/icons/1608906/git_icon</a:t>
            </a:r>
          </a:p>
          <a:p>
            <a:endParaRPr lang="de-DE" sz="800" dirty="0"/>
          </a:p>
          <a:p>
            <a:r>
              <a:rPr lang="de-DE" sz="800" dirty="0"/>
              <a:t>[21] https://blog.cpanel.com/wp-content/uploads/2018/05/image2018-2-16_14-10-15.png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334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Versionskontrolle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Strukturierung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Wartbarkeit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Nachweisbarkeit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Parallelität</a:t>
            </a:r>
          </a:p>
        </p:txBody>
      </p:sp>
      <p:pic>
        <p:nvPicPr>
          <p:cNvPr id="10" name="Grafik 9" descr="Ein Bild, das Zeichnung, Uhr, Schild enthält.&#10;&#10;Automatisch generierte Beschreibung">
            <a:extLst>
              <a:ext uri="{FF2B5EF4-FFF2-40B4-BE49-F238E27FC236}">
                <a16:creationId xmlns:a16="http://schemas.microsoft.com/office/drawing/2014/main" id="{DCF2B77C-4484-40C1-9F53-33A83D87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7123" y="1211810"/>
            <a:ext cx="1810649" cy="756323"/>
          </a:xfrm>
          <a:prstGeom prst="rect">
            <a:avLst/>
          </a:prstGeom>
        </p:spPr>
      </p:pic>
      <p:pic>
        <p:nvPicPr>
          <p:cNvPr id="12" name="Grafik 11" descr="Ein Bild, das Zeichnung, Essen, Schild enthält.&#10;&#10;Automatisch generierte Beschreibung">
            <a:extLst>
              <a:ext uri="{FF2B5EF4-FFF2-40B4-BE49-F238E27FC236}">
                <a16:creationId xmlns:a16="http://schemas.microsoft.com/office/drawing/2014/main" id="{24BA87DA-B51A-40A9-B43B-6590171CE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3456" y="3860284"/>
            <a:ext cx="2492114" cy="59714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F02ED8A-5DD7-465F-A436-E6C7902BE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97238" y="4991498"/>
            <a:ext cx="4250182" cy="610133"/>
          </a:xfrm>
          <a:prstGeom prst="rect">
            <a:avLst/>
          </a:prstGeom>
        </p:spPr>
      </p:pic>
      <p:pic>
        <p:nvPicPr>
          <p:cNvPr id="16" name="Grafik 15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5EC1DE5-130B-4598-86C2-558FDF0C6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389" y="2626708"/>
            <a:ext cx="2529222" cy="111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1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4DB3B-5706-4E18-90FC-61E63DA6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Repository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490AF64-2F85-4317-8D63-1FA593F45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„Projektarchiv“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Zentraler Ablageort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Visuelle Darstellung eines Repositorium: Baum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B8ECD4F-3385-499F-89AB-7BDC330B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05" y="3512590"/>
            <a:ext cx="1805688" cy="1805688"/>
          </a:xfrm>
          <a:prstGeom prst="rect">
            <a:avLst/>
          </a:prstGeom>
        </p:spPr>
      </p:pic>
      <p:pic>
        <p:nvPicPr>
          <p:cNvPr id="7" name="Grafik 6" descr="Ein Bild, das Objekt, Licht enthält.&#10;&#10;Automatisch generierte Beschreibung">
            <a:extLst>
              <a:ext uri="{FF2B5EF4-FFF2-40B4-BE49-F238E27FC236}">
                <a16:creationId xmlns:a16="http://schemas.microsoft.com/office/drawing/2014/main" id="{EE422300-E2D7-4F50-A9C7-462D63F19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516909" y="0"/>
            <a:ext cx="3390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6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6E0592-8E8D-42F2-8775-DFFAD3E21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Commit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C72A2A-4B7D-4FB5-8F5A-CC9C2010F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Zweites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lokalen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Bereitgestellte Dateien werden dem Commit hinzugefügt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Faustregel: Nur funktionierender Code wird </a:t>
            </a:r>
            <a:r>
              <a:rPr lang="de-DE" dirty="0" err="1"/>
              <a:t>commited</a:t>
            </a:r>
            <a:r>
              <a:rPr lang="de-DE" dirty="0"/>
              <a:t>!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3789DB8-28A5-40B1-B635-F72CC053D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455" y="548492"/>
            <a:ext cx="417596" cy="4773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FB1CD453-C760-490A-88D0-F406DA3B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300" y="3703041"/>
            <a:ext cx="5105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3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C527E2-66B6-42E9-80B4-6E788B93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Staging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1B2118-9C98-492B-8C3D-C702BCF8C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Erstes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Datei wird für Commit vorgemerkt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.</a:t>
            </a:r>
            <a:r>
              <a:rPr lang="de-DE" dirty="0" err="1"/>
              <a:t>gitignore</a:t>
            </a:r>
            <a:r>
              <a:rPr lang="de-DE" dirty="0"/>
              <a:t> um Dateien auszublenden</a:t>
            </a:r>
          </a:p>
        </p:txBody>
      </p:sp>
      <p:pic>
        <p:nvPicPr>
          <p:cNvPr id="5" name="Grafik 4" descr="Ein Bild, das Uhr enthält.&#10;&#10;Automatisch generierte Beschreibung">
            <a:extLst>
              <a:ext uri="{FF2B5EF4-FFF2-40B4-BE49-F238E27FC236}">
                <a16:creationId xmlns:a16="http://schemas.microsoft.com/office/drawing/2014/main" id="{9F147A20-DFDA-42F9-A549-8B52F19F5D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75" t="5630" r="14649"/>
          <a:stretch/>
        </p:blipFill>
        <p:spPr>
          <a:xfrm>
            <a:off x="7466202" y="2835478"/>
            <a:ext cx="1988191" cy="264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E93D-5270-42C7-BDCF-B0CA4094E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Push &amp; Pull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077084E-611E-474D-860C-5A997B7C3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Push: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Drittes Level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 err="1"/>
              <a:t>Commits</a:t>
            </a:r>
            <a:r>
              <a:rPr lang="de-DE" dirty="0"/>
              <a:t> werden der globalen Commit Historie angefügt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Lokale Änderungen werden für alle sichtbar</a:t>
            </a:r>
          </a:p>
          <a:p>
            <a:r>
              <a:rPr lang="de-DE" dirty="0"/>
              <a:t>Pull: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Globale Änderungen werden lokal sichtbar</a:t>
            </a:r>
          </a:p>
        </p:txBody>
      </p:sp>
      <p:pic>
        <p:nvPicPr>
          <p:cNvPr id="5" name="Grafik 4" descr="Ein Bild, das Essen, Zeichnung enthält.&#10;&#10;Automatisch generierte Beschreibung">
            <a:extLst>
              <a:ext uri="{FF2B5EF4-FFF2-40B4-BE49-F238E27FC236}">
                <a16:creationId xmlns:a16="http://schemas.microsoft.com/office/drawing/2014/main" id="{7E8903C5-BD9E-4645-81AB-4395332FC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34" y="3098299"/>
            <a:ext cx="3080035" cy="238071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F71579-5A3A-4D8F-8026-18E1D9462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380" y="628305"/>
            <a:ext cx="350999" cy="35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672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42F78B-A3D9-47B6-AA6F-923F527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Pop &amp; </a:t>
            </a:r>
            <a:r>
              <a:rPr lang="de-DE" dirty="0" err="1"/>
              <a:t>Stash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CA0328-7478-48B4-830F-6D559FEC5A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Zwischenspeicher</a:t>
            </a:r>
          </a:p>
          <a:p>
            <a:r>
              <a:rPr lang="de-DE" dirty="0" err="1"/>
              <a:t>Stash</a:t>
            </a:r>
            <a:r>
              <a:rPr lang="de-DE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im </a:t>
            </a:r>
            <a:r>
              <a:rPr lang="de-DE" dirty="0" err="1"/>
              <a:t>Stash</a:t>
            </a:r>
            <a:r>
              <a:rPr lang="de-DE" dirty="0"/>
              <a:t> gespeichert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Projektmappe wird gereinigt</a:t>
            </a:r>
          </a:p>
          <a:p>
            <a:r>
              <a:rPr lang="de-DE" dirty="0"/>
              <a:t>Pop: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Änderungen werden auf Projektmappe angewandt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714EE3E-5B29-454C-B5CC-5F56E1116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5365" y="1378990"/>
            <a:ext cx="947652" cy="9476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43B05C1-7D15-455E-AEB8-309AA06AE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625446" y="3512590"/>
            <a:ext cx="807490" cy="80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26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5FBEB5-1D5A-408B-BD3E-E3E43D92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Branches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E44ED1-4DFA-41FE-8B6B-7285FBEBC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4086" y="1371000"/>
            <a:ext cx="9523828" cy="42672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Übersichtlichkeit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Abzweigung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Spielwiese für neue Features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dirty="0"/>
              <a:t>Unterteilung von Personen / Gruppen / Themen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90635F1-0EC9-470A-B185-FE4B3F27E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00" y="596709"/>
            <a:ext cx="442504" cy="442504"/>
          </a:xfrm>
          <a:prstGeom prst="rect">
            <a:avLst/>
          </a:prstGeom>
        </p:spPr>
      </p:pic>
      <p:pic>
        <p:nvPicPr>
          <p:cNvPr id="9" name="Grafik 8" descr="Ein Bild, das Licht enthält.&#10;&#10;Automatisch generierte Beschreibung">
            <a:extLst>
              <a:ext uri="{FF2B5EF4-FFF2-40B4-BE49-F238E27FC236}">
                <a16:creationId xmlns:a16="http://schemas.microsoft.com/office/drawing/2014/main" id="{8679AEAD-A43D-4B7F-A7FB-DAC62D44A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8"/>
          <a:stretch/>
        </p:blipFill>
        <p:spPr>
          <a:xfrm>
            <a:off x="4144121" y="3223658"/>
            <a:ext cx="2969743" cy="303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45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Karte enthält.&#10;&#10;Automatisch generierte Beschreibung">
            <a:extLst>
              <a:ext uri="{FF2B5EF4-FFF2-40B4-BE49-F238E27FC236}">
                <a16:creationId xmlns:a16="http://schemas.microsoft.com/office/drawing/2014/main" id="{582A6591-4E63-44BE-8C7F-6AF6AE3B3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38" r="26844"/>
          <a:stretch/>
        </p:blipFill>
        <p:spPr>
          <a:xfrm>
            <a:off x="7625595" y="600658"/>
            <a:ext cx="3691154" cy="554690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F3549F7-93B6-4CA4-AA31-5B91CBE21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Gitflow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1E501C-8C9B-4103-A5E2-E87D0D6E2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Branches: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Master  	| Releases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Hotfix	| Hotfix-Branch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Release	| </a:t>
            </a:r>
            <a:r>
              <a:rPr lang="en-US" dirty="0" err="1"/>
              <a:t>Kanidaten</a:t>
            </a:r>
            <a:r>
              <a:rPr lang="en-US" dirty="0"/>
              <a:t> </a:t>
            </a:r>
            <a:r>
              <a:rPr lang="en-US" dirty="0" err="1"/>
              <a:t>für</a:t>
            </a:r>
            <a:r>
              <a:rPr lang="en-US" dirty="0"/>
              <a:t> Release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Develop	| </a:t>
            </a:r>
            <a:r>
              <a:rPr lang="en-US" dirty="0" err="1"/>
              <a:t>Hauptentwicklungspfad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/>
              <a:t>Feature	||| </a:t>
            </a:r>
            <a:r>
              <a:rPr lang="en-US" dirty="0" err="1"/>
              <a:t>Erweiterungen</a:t>
            </a:r>
            <a:r>
              <a:rPr lang="en-US" dirty="0"/>
              <a:t> von </a:t>
            </a:r>
            <a:r>
              <a:rPr lang="en-US" dirty="0" err="1"/>
              <a:t>Funktionen</a:t>
            </a:r>
            <a:r>
              <a:rPr lang="en-US" dirty="0"/>
              <a:t>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9182510"/>
      </p:ext>
    </p:extLst>
  </p:cSld>
  <p:clrMapOvr>
    <a:masterClrMapping/>
  </p:clrMapOvr>
</p:sld>
</file>

<file path=ppt/theme/theme1.xml><?xml version="1.0" encoding="utf-8"?>
<a:theme xmlns:a="http://schemas.openxmlformats.org/drawingml/2006/main" name="Inhalt">
  <a:themeElements>
    <a:clrScheme name="Hochschule Pforzheim">
      <a:dk1>
        <a:srgbClr val="626254"/>
      </a:dk1>
      <a:lt1>
        <a:srgbClr val="FFFFFF"/>
      </a:lt1>
      <a:dk2>
        <a:srgbClr val="F5BC25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Design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56CE5774-0CC8-5849-AA32-D3A79BD23BC3}"/>
    </a:ext>
  </a:extLst>
</a:theme>
</file>

<file path=ppt/theme/theme2.xml><?xml version="1.0" encoding="utf-8"?>
<a:theme xmlns:a="http://schemas.openxmlformats.org/drawingml/2006/main" name="Titel gra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45" id="{0EE2A9EC-FF39-2D4A-AF1C-0780E2B1EFBC}" vid="{AD4E58D8-A386-6F47-A6EB-BA46E050EC50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16_9_pra¦êsentation_nr_1_20180219</Template>
  <TotalTime>0</TotalTime>
  <Words>579</Words>
  <Application>Microsoft Office PowerPoint</Application>
  <PresentationFormat>Breitbild</PresentationFormat>
  <Paragraphs>118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18</vt:i4>
      </vt:variant>
    </vt:vector>
  </HeadingPairs>
  <TitlesOfParts>
    <vt:vector size="23" baseType="lpstr">
      <vt:lpstr>Arial</vt:lpstr>
      <vt:lpstr>Calibri</vt:lpstr>
      <vt:lpstr>Wingdings</vt:lpstr>
      <vt:lpstr>Inhalt</vt:lpstr>
      <vt:lpstr>Titel grau</vt:lpstr>
      <vt:lpstr>PowerPoint-Präsentation</vt:lpstr>
      <vt:lpstr>Versionskontrolle</vt:lpstr>
      <vt:lpstr>Repository</vt:lpstr>
      <vt:lpstr>Commit</vt:lpstr>
      <vt:lpstr>Staging</vt:lpstr>
      <vt:lpstr>Push &amp; Pull</vt:lpstr>
      <vt:lpstr>Pop &amp; Stash</vt:lpstr>
      <vt:lpstr>Branches</vt:lpstr>
      <vt:lpstr>Gitflow</vt:lpstr>
      <vt:lpstr>Merge</vt:lpstr>
      <vt:lpstr>Rebase</vt:lpstr>
      <vt:lpstr>Squash</vt:lpstr>
      <vt:lpstr>Pull Requests</vt:lpstr>
      <vt:lpstr>Weiteres</vt:lpstr>
      <vt:lpstr>Tools</vt:lpstr>
      <vt:lpstr>Git vs Subversion</vt:lpstr>
      <vt:lpstr>Ziel der Arbeit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Kamper, Cornelia</dc:creator>
  <cp:lastModifiedBy>Marc Retzlaff</cp:lastModifiedBy>
  <cp:revision>18</cp:revision>
  <cp:lastPrinted>2017-06-26T12:51:52Z</cp:lastPrinted>
  <dcterms:created xsi:type="dcterms:W3CDTF">2018-10-18T12:34:26Z</dcterms:created>
  <dcterms:modified xsi:type="dcterms:W3CDTF">2019-10-18T19:14:25Z</dcterms:modified>
</cp:coreProperties>
</file>